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9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4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68FA-9A30-43A3-8969-A86D09C12A2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7730-57BC-4075-B463-D499DA471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odel%20pisane%20pripreme%20za%20ca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Predlog%20obrasca%20za%20FO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Cek%20lista%202019.%20za%20opservaciju%20casa%20sa%20oblastima%20pokazateljima%20i%20indikatorima%20za%20merenje%2025.10.2022.%20(1)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Resenje-o-godisnjem-planu-Spoljasnjeg-vrednovanja-2023-202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СПОЉАШЊЕ </a:t>
            </a:r>
            <a:br>
              <a:rPr lang="sr-Cyrl-RS" dirty="0" smtClean="0"/>
            </a:br>
            <a:r>
              <a:rPr lang="sr-Cyrl-RS" dirty="0" smtClean="0"/>
              <a:t>ВРЕДНОВАЊЕ </a:t>
            </a:r>
            <a:br>
              <a:rPr lang="sr-Cyrl-RS" dirty="0" smtClean="0"/>
            </a:br>
            <a:r>
              <a:rPr lang="sr-Cyrl-RS" dirty="0" smtClean="0"/>
              <a:t>ШКОЛЕ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ОШ „Младост“ Вршац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31" y="4200939"/>
            <a:ext cx="1962938" cy="157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5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1.7. Други дан посете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- Опсервација наставе (мањег броја часова у односу на 1. дан посете);</a:t>
            </a:r>
          </a:p>
          <a:p>
            <a:pPr>
              <a:buFontTx/>
              <a:buChar char="-"/>
            </a:pPr>
            <a:r>
              <a:rPr lang="sr-Cyrl-RS" dirty="0" smtClean="0"/>
              <a:t>Разговори са: ученицима, родитељима, наставницима, стручним сарадницима и директором;</a:t>
            </a:r>
          </a:p>
          <a:p>
            <a:pPr>
              <a:buFontTx/>
              <a:buChar char="-"/>
            </a:pPr>
            <a:r>
              <a:rPr lang="sr-Cyrl-RS" dirty="0" smtClean="0"/>
              <a:t>Увид у припремљену документацију; </a:t>
            </a:r>
          </a:p>
          <a:p>
            <a:pPr>
              <a:buFontTx/>
              <a:buChar char="-"/>
            </a:pPr>
            <a:r>
              <a:rPr lang="sr-Cyrl-RS" dirty="0" smtClean="0"/>
              <a:t>Усмена повратна информација за директора о свакој области вредновања школе.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4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 Опсервација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- Модел писане припреме за час додељен на обуци;</a:t>
            </a:r>
          </a:p>
          <a:p>
            <a:pPr>
              <a:buFontTx/>
              <a:buChar char="-"/>
            </a:pPr>
            <a:r>
              <a:rPr lang="sr-Cyrl-RS" dirty="0" smtClean="0"/>
              <a:t>Лични портфолио;</a:t>
            </a:r>
          </a:p>
          <a:p>
            <a:pPr>
              <a:buFontTx/>
              <a:buChar char="-"/>
            </a:pPr>
            <a:r>
              <a:rPr lang="sr-Cyrl-RS" dirty="0" smtClean="0"/>
              <a:t>Педагошка свеска;</a:t>
            </a:r>
          </a:p>
          <a:p>
            <a:pPr>
              <a:buFontTx/>
              <a:buChar char="-"/>
            </a:pPr>
            <a:r>
              <a:rPr lang="sr-Cyrl-RS" dirty="0" smtClean="0"/>
              <a:t>Годишњи и оперативни план рада;</a:t>
            </a:r>
          </a:p>
          <a:p>
            <a:pPr>
              <a:buFontTx/>
              <a:buChar char="-"/>
            </a:pPr>
            <a:r>
              <a:rPr lang="ru-RU" dirty="0"/>
              <a:t>ИОП-и у </a:t>
            </a:r>
            <a:r>
              <a:rPr lang="ru-RU" dirty="0" smtClean="0"/>
              <a:t>одељењу;</a:t>
            </a:r>
          </a:p>
          <a:p>
            <a:pPr>
              <a:buFontTx/>
              <a:buChar char="-"/>
            </a:pPr>
            <a:r>
              <a:rPr lang="ru-RU" dirty="0" smtClean="0"/>
              <a:t>Портфолио </a:t>
            </a:r>
            <a:r>
              <a:rPr lang="ru-RU" dirty="0"/>
              <a:t>ученика (узорак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Свеске ученика (узорак</a:t>
            </a:r>
            <a:r>
              <a:rPr lang="ru-RU" dirty="0" smtClean="0"/>
              <a:t>). </a:t>
            </a:r>
            <a:r>
              <a:rPr lang="ru-RU" dirty="0"/>
              <a:t/>
            </a:r>
            <a:br>
              <a:rPr lang="ru-RU" dirty="0"/>
            </a:br>
            <a:endParaRPr lang="sr-Cyrl-R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2.1. Модел </a:t>
            </a:r>
            <a:br>
              <a:rPr lang="sr-Cyrl-RS" dirty="0" smtClean="0"/>
            </a:br>
            <a:r>
              <a:rPr lang="sr-Cyrl-RS" dirty="0" smtClean="0"/>
              <a:t>писане </a:t>
            </a:r>
            <a:br>
              <a:rPr lang="sr-Cyrl-RS" dirty="0" smtClean="0"/>
            </a:br>
            <a:r>
              <a:rPr lang="sr-Cyrl-RS" dirty="0" smtClean="0"/>
              <a:t>припреме 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70" y="66650"/>
            <a:ext cx="5234608" cy="6774200"/>
          </a:xfrm>
        </p:spPr>
      </p:pic>
    </p:spTree>
    <p:extLst>
      <p:ext uri="{BB962C8B-B14F-4D97-AF65-F5344CB8AC3E}">
        <p14:creationId xmlns:p14="http://schemas.microsoft.com/office/powerpoint/2010/main" val="25326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2.2. Портфолио наставника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Правилник о сталном стручном усавршавању...</a:t>
            </a:r>
            <a:br>
              <a:rPr lang="ru-RU" b="1" dirty="0"/>
            </a:br>
            <a:r>
              <a:rPr lang="ru-RU" dirty="0"/>
              <a:t>(„Сл. гласник РС“ бр. 109/2021) Члан 16. став 2. и 3.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Запослени </a:t>
            </a:r>
            <a:r>
              <a:rPr lang="ru-RU" dirty="0"/>
              <a:t>на пословима образовања и васпитања систематично прати, анализира</a:t>
            </a:r>
            <a:br>
              <a:rPr lang="ru-RU" dirty="0"/>
            </a:br>
            <a:r>
              <a:rPr lang="ru-RU" dirty="0"/>
              <a:t>и вреднује свој образовно-васпитни рад, развој компетенција, своје</a:t>
            </a:r>
            <a:br>
              <a:rPr lang="ru-RU" dirty="0"/>
            </a:br>
            <a:r>
              <a:rPr lang="ru-RU" dirty="0"/>
              <a:t>напредовање и професионални развој и чува у одређеном облику податке о</a:t>
            </a:r>
            <a:br>
              <a:rPr lang="ru-RU" dirty="0"/>
            </a:br>
            <a:r>
              <a:rPr lang="ru-RU" dirty="0"/>
              <a:t>својој професионалној пракси (нпр. примере примене наученог током стручног</a:t>
            </a:r>
            <a:br>
              <a:rPr lang="ru-RU" dirty="0"/>
            </a:br>
            <a:r>
              <a:rPr lang="ru-RU" dirty="0"/>
              <a:t>усавршавања, лични план стручног усавршавања, извештаје о стручном</a:t>
            </a:r>
            <a:br>
              <a:rPr lang="ru-RU" dirty="0"/>
            </a:br>
            <a:r>
              <a:rPr lang="ru-RU" dirty="0"/>
              <a:t>усавршавању, уверења о учешћу у програмима стручног усавршавања,</a:t>
            </a:r>
            <a:br>
              <a:rPr lang="ru-RU" dirty="0"/>
            </a:br>
            <a:r>
              <a:rPr lang="ru-RU" dirty="0"/>
              <a:t>стручним скуповима, лична запажања, примере из праксе коришћене у оквиру</a:t>
            </a:r>
            <a:br>
              <a:rPr lang="ru-RU" dirty="0"/>
            </a:br>
            <a:r>
              <a:rPr lang="ru-RU" dirty="0"/>
              <a:t>заједнице професионалног учења са колегама у/ван установе и др., у даљем</a:t>
            </a:r>
            <a:br>
              <a:rPr lang="ru-RU" dirty="0"/>
            </a:br>
            <a:r>
              <a:rPr lang="ru-RU" dirty="0"/>
              <a:t>тексту: </a:t>
            </a:r>
            <a:r>
              <a:rPr lang="ru-RU" b="1" dirty="0"/>
              <a:t>портфолио</a:t>
            </a:r>
            <a:r>
              <a:rPr lang="ru-RU" dirty="0"/>
              <a:t>).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Наставник</a:t>
            </a:r>
            <a:r>
              <a:rPr lang="ru-RU" dirty="0"/>
              <a:t>, васпитач и стручни сарадник на захтев директора, стручног сарадника,</a:t>
            </a:r>
            <a:br>
              <a:rPr lang="ru-RU" dirty="0"/>
            </a:br>
            <a:r>
              <a:rPr lang="ru-RU" dirty="0"/>
              <a:t>просветног саветника и саветника - спољног сарадника</a:t>
            </a:r>
            <a:r>
              <a:rPr lang="ru-RU" b="1" dirty="0"/>
              <a:t>, даје на увид свој</a:t>
            </a:r>
            <a:br>
              <a:rPr lang="ru-RU" b="1" dirty="0"/>
            </a:br>
            <a:r>
              <a:rPr lang="ru-RU" b="1" dirty="0"/>
              <a:t>портфолио </a:t>
            </a:r>
            <a:r>
              <a:rPr lang="ru-RU" dirty="0"/>
              <a:t>професионалног развоја, а директор на захтев просветног</a:t>
            </a:r>
            <a:br>
              <a:rPr lang="ru-RU" dirty="0"/>
            </a:br>
            <a:r>
              <a:rPr lang="ru-RU" dirty="0"/>
              <a:t>саветника и саветника – спољног сарадника.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9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2.3. Педагошка свеска (формативно оцењивање)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- Изрази </a:t>
            </a:r>
            <a:r>
              <a:rPr lang="sr-Cyrl-CS" dirty="0"/>
              <a:t>педагошка свеска (чешће код учитеља) или педагошка документација (чешће код наставника) </a:t>
            </a:r>
            <a:r>
              <a:rPr lang="sr-Cyrl-CS" dirty="0" smtClean="0"/>
              <a:t>су синоним </a:t>
            </a:r>
            <a:r>
              <a:rPr lang="sr-Cyrl-CS" dirty="0"/>
              <a:t>са истим/ сличним садржајем и </a:t>
            </a:r>
            <a:r>
              <a:rPr lang="sr-Cyrl-CS" dirty="0" smtClean="0"/>
              <a:t>односе </a:t>
            </a:r>
            <a:r>
              <a:rPr lang="sr-Cyrl-CS" dirty="0"/>
              <a:t>се на праћење рада ученика у оквирима формативног/ описног оцењивања.</a:t>
            </a:r>
            <a:endParaRPr lang="en-US" dirty="0"/>
          </a:p>
          <a:p>
            <a:pPr marL="0" indent="0">
              <a:buNone/>
            </a:pPr>
            <a:r>
              <a:rPr lang="sr-Cyrl-RS" dirty="0" smtClean="0"/>
              <a:t>-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постој</a:t>
            </a:r>
            <a:r>
              <a:rPr lang="sr-Cyrl-RS" dirty="0" smtClean="0"/>
              <a:t>ати</a:t>
            </a:r>
            <a:r>
              <a:rPr lang="en-US" dirty="0" smtClean="0"/>
              <a:t> </a:t>
            </a:r>
            <a:r>
              <a:rPr lang="en-US" dirty="0" err="1"/>
              <a:t>запис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сваког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- </a:t>
            </a:r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унапреди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наредни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8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2.3.1.  Предлог модела </a:t>
            </a:r>
            <a:br>
              <a:rPr lang="sr-Cyrl-RS" dirty="0" smtClean="0"/>
            </a:br>
            <a:r>
              <a:rPr lang="sr-Cyrl-RS" dirty="0" smtClean="0"/>
              <a:t>педагошке свеске/</a:t>
            </a:r>
            <a:br>
              <a:rPr lang="sr-Cyrl-RS" dirty="0" smtClean="0"/>
            </a:br>
            <a:r>
              <a:rPr lang="sr-Cyrl-RS" dirty="0" smtClean="0"/>
              <a:t>документације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539" y="58332"/>
            <a:ext cx="5234609" cy="6774201"/>
          </a:xfrm>
        </p:spPr>
      </p:pic>
    </p:spTree>
    <p:extLst>
      <p:ext uri="{BB962C8B-B14F-4D97-AF65-F5344CB8AC3E}">
        <p14:creationId xmlns:p14="http://schemas.microsoft.com/office/powerpoint/2010/main" val="229151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2.4. Портфолио ученика (фасцикла/ регистратор)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/>
              <a:t>садржи</a:t>
            </a:r>
            <a:r>
              <a:rPr lang="en-US" dirty="0" smtClean="0"/>
              <a:t> </a:t>
            </a:r>
            <a:r>
              <a:rPr lang="en-US" dirty="0" err="1"/>
              <a:t>најуспешнија</a:t>
            </a:r>
            <a:r>
              <a:rPr lang="en-US" dirty="0"/>
              <a:t> </a:t>
            </a:r>
            <a:r>
              <a:rPr lang="en-US" dirty="0" err="1"/>
              <a:t>ученикова</a:t>
            </a:r>
            <a:r>
              <a:rPr lang="en-US" dirty="0"/>
              <a:t> </a:t>
            </a:r>
            <a:r>
              <a:rPr lang="en-US" dirty="0" err="1"/>
              <a:t>постигнућа</a:t>
            </a:r>
            <a:r>
              <a:rPr lang="en-US" dirty="0"/>
              <a:t>, </a:t>
            </a:r>
            <a:r>
              <a:rPr lang="en-US" dirty="0" err="1" smtClean="0"/>
              <a:t>радови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пример</a:t>
            </a:r>
            <a:r>
              <a:rPr lang="en-US" dirty="0"/>
              <a:t>), </a:t>
            </a:r>
            <a:r>
              <a:rPr lang="en-US" dirty="0" err="1"/>
              <a:t>писане</a:t>
            </a:r>
            <a:r>
              <a:rPr lang="en-US" dirty="0"/>
              <a:t> </a:t>
            </a:r>
            <a:r>
              <a:rPr lang="en-US" dirty="0" err="1"/>
              <a:t>провере</a:t>
            </a:r>
            <a:r>
              <a:rPr lang="en-US" dirty="0"/>
              <a:t> (</a:t>
            </a:r>
            <a:r>
              <a:rPr lang="en-US" dirty="0" err="1"/>
              <a:t>пример</a:t>
            </a:r>
            <a:r>
              <a:rPr lang="en-US" dirty="0" smtClean="0"/>
              <a:t>)...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прати</a:t>
            </a:r>
            <a:r>
              <a:rPr lang="en-US" dirty="0"/>
              <a:t> </a:t>
            </a:r>
            <a:r>
              <a:rPr lang="en-US" dirty="0" err="1"/>
              <a:t>учеников</a:t>
            </a:r>
            <a:r>
              <a:rPr lang="en-US" dirty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...</a:t>
            </a:r>
            <a:endParaRPr lang="sr-Cyrl-R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Cyrl-RS" dirty="0" smtClean="0"/>
              <a:t>- </a:t>
            </a:r>
            <a:r>
              <a:rPr lang="sr-Cyrl-RS" dirty="0"/>
              <a:t>н</a:t>
            </a:r>
            <a:r>
              <a:rPr lang="en-US" dirty="0" smtClean="0"/>
              <a:t>а </a:t>
            </a:r>
            <a:r>
              <a:rPr lang="en-US" dirty="0" err="1"/>
              <a:t>завршетку</a:t>
            </a:r>
            <a:r>
              <a:rPr lang="en-US" dirty="0"/>
              <a:t> </a:t>
            </a:r>
            <a:r>
              <a:rPr lang="sr-Cyrl-RS" dirty="0" smtClean="0"/>
              <a:t>првог, односно, другог цилуса основног образовања</a:t>
            </a:r>
            <a:r>
              <a:rPr lang="en-US" dirty="0" smtClean="0"/>
              <a:t> </a:t>
            </a:r>
            <a:r>
              <a:rPr lang="en-US" dirty="0" err="1" smtClean="0"/>
              <a:t>учитељ</a:t>
            </a:r>
            <a:r>
              <a:rPr lang="sr-Cyrl-RS" dirty="0" smtClean="0"/>
              <a:t>/ наставник</a:t>
            </a:r>
            <a:r>
              <a:rPr lang="en-US" dirty="0" smtClean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поклони</a:t>
            </a:r>
            <a:r>
              <a:rPr lang="en-US" dirty="0"/>
              <a:t> </a:t>
            </a:r>
            <a:r>
              <a:rPr lang="en-US" dirty="0" err="1"/>
              <a:t>сваком</a:t>
            </a:r>
            <a:r>
              <a:rPr lang="en-US" dirty="0"/>
              <a:t> </a:t>
            </a:r>
            <a:r>
              <a:rPr lang="en-US" dirty="0" err="1"/>
              <a:t>ученику</a:t>
            </a:r>
            <a:r>
              <a:rPr lang="en-US" dirty="0"/>
              <a:t> </a:t>
            </a:r>
            <a:r>
              <a:rPr lang="en-US" dirty="0" err="1"/>
              <a:t>лични</a:t>
            </a:r>
            <a:r>
              <a:rPr lang="en-US" dirty="0"/>
              <a:t> </a:t>
            </a:r>
            <a:r>
              <a:rPr lang="en-US" dirty="0" err="1"/>
              <a:t>портфолио</a:t>
            </a:r>
            <a:r>
              <a:rPr lang="en-US" dirty="0"/>
              <a:t>,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sr-Cyrl-RS" dirty="0" smtClean="0"/>
              <a:t>је </a:t>
            </a:r>
            <a:r>
              <a:rPr lang="en-US" dirty="0" err="1" smtClean="0"/>
              <a:t>формира</a:t>
            </a:r>
            <a:r>
              <a:rPr lang="sr-Cyrl-RS" dirty="0" smtClean="0"/>
              <a:t>н</a:t>
            </a:r>
            <a:r>
              <a:rPr lang="en-US" dirty="0" smtClean="0"/>
              <a:t> </a:t>
            </a:r>
            <a:r>
              <a:rPr lang="en-US" dirty="0" err="1"/>
              <a:t>током</a:t>
            </a:r>
            <a:r>
              <a:rPr lang="en-US" dirty="0"/>
              <a:t> 4 </a:t>
            </a:r>
            <a:r>
              <a:rPr lang="en-US" dirty="0" err="1"/>
              <a:t>године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2.5. Чек листе за опсервацију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" y="1342548"/>
            <a:ext cx="4174313" cy="540205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278" y="1342548"/>
            <a:ext cx="4214192" cy="54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0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Решење о годишњем</a:t>
            </a:r>
            <a:br>
              <a:rPr lang="sr-Cyrl-RS" dirty="0" smtClean="0"/>
            </a:br>
            <a:r>
              <a:rPr lang="sr-Cyrl-RS" dirty="0" smtClean="0"/>
              <a:t>плану спољашњег </a:t>
            </a:r>
            <a:br>
              <a:rPr lang="sr-Cyrl-RS" dirty="0" smtClean="0"/>
            </a:br>
            <a:r>
              <a:rPr lang="sr-Cyrl-RS" dirty="0" smtClean="0"/>
              <a:t>вредновања...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502" y="139837"/>
            <a:ext cx="4500568" cy="6394969"/>
          </a:xfrm>
        </p:spPr>
      </p:pic>
    </p:spTree>
    <p:extLst>
      <p:ext uri="{BB962C8B-B14F-4D97-AF65-F5344CB8AC3E}">
        <p14:creationId xmlns:p14="http://schemas.microsoft.com/office/powerpoint/2010/main" val="36060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 Информација од ШУ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10 до 14 дана пре доласка у школу саветници шаљу Допис у коме обавештавају школу: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/>
              <a:t>о</a:t>
            </a:r>
            <a:r>
              <a:rPr lang="sr-Cyrl-RS" dirty="0" smtClean="0"/>
              <a:t> датумима посете (2 дана у недељи, један за другим);</a:t>
            </a:r>
          </a:p>
          <a:p>
            <a:pPr>
              <a:buFontTx/>
              <a:buChar char="-"/>
            </a:pPr>
            <a:r>
              <a:rPr lang="sr-Cyrl-RS" dirty="0"/>
              <a:t>о</a:t>
            </a:r>
            <a:r>
              <a:rPr lang="sr-Cyrl-RS" dirty="0" smtClean="0"/>
              <a:t> материјалима, које школа електронском поштом шаље саветницима ИСТОГ дана по пријему Дописа;</a:t>
            </a:r>
          </a:p>
          <a:p>
            <a:pPr>
              <a:buFontTx/>
              <a:buChar char="-"/>
            </a:pPr>
            <a:r>
              <a:rPr lang="sr-Cyrl-RS" dirty="0"/>
              <a:t>о</a:t>
            </a:r>
            <a:r>
              <a:rPr lang="sr-Cyrl-RS" dirty="0" smtClean="0"/>
              <a:t> материјалима, које школа електронском поштом шаље саветницима до наведеног датума (пре непосредног доласка савеника у школу);</a:t>
            </a:r>
          </a:p>
          <a:p>
            <a:pPr>
              <a:buFontTx/>
              <a:buChar char="-"/>
            </a:pPr>
            <a:r>
              <a:rPr lang="sr-Cyrl-RS" dirty="0"/>
              <a:t>о</a:t>
            </a:r>
            <a:r>
              <a:rPr lang="sr-Cyrl-RS" dirty="0" smtClean="0"/>
              <a:t> материјалима, који ће бити предмет непосредног увида.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1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1.1. По пријему Дописа, истог дана</a:t>
            </a:r>
            <a:r>
              <a:rPr lang="en-US" dirty="0"/>
              <a:t> </a:t>
            </a:r>
            <a:r>
              <a:rPr lang="sr-Cyrl-RS" dirty="0" smtClean="0"/>
              <a:t>достављамо...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1. Распоред </a:t>
            </a:r>
            <a:r>
              <a:rPr lang="ru-RU" dirty="0"/>
              <a:t>часова и активности у школи (назначити замене и евентуалне нестручне професоре )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Листу запослених наставника по </a:t>
            </a:r>
            <a:r>
              <a:rPr lang="ru-RU" dirty="0" smtClean="0"/>
              <a:t>предметима.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1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1.2. Документи за слање до предвиђеног рока пре доласка саветника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За доставу у електронском облику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/>
              <a:t>1. Школски програм са анексима</a:t>
            </a:r>
            <a:br>
              <a:rPr lang="ru-RU" sz="1800" dirty="0"/>
            </a:br>
            <a:r>
              <a:rPr lang="ru-RU" sz="1800" dirty="0"/>
              <a:t>2. Развојни план са анексима</a:t>
            </a:r>
            <a:br>
              <a:rPr lang="ru-RU" sz="1800" dirty="0"/>
            </a:br>
            <a:r>
              <a:rPr lang="ru-RU" sz="1800" dirty="0"/>
              <a:t>3. Годишњи план рада</a:t>
            </a:r>
            <a:br>
              <a:rPr lang="ru-RU" sz="1800" dirty="0"/>
            </a:br>
            <a:r>
              <a:rPr lang="ru-RU" sz="1800" dirty="0"/>
              <a:t>4. Извештај о раду установе за претходну годину</a:t>
            </a:r>
            <a:br>
              <a:rPr lang="ru-RU" sz="1800" dirty="0"/>
            </a:br>
            <a:r>
              <a:rPr lang="ru-RU" sz="1800" dirty="0"/>
              <a:t>5. Извештај о раду директора за претходну годину</a:t>
            </a:r>
            <a:br>
              <a:rPr lang="ru-RU" sz="1800" dirty="0"/>
            </a:br>
            <a:r>
              <a:rPr lang="ru-RU" sz="1800" dirty="0"/>
              <a:t>6. Извештај о самовредновању (последње две школске године)</a:t>
            </a:r>
            <a:br>
              <a:rPr lang="ru-RU" sz="1800" dirty="0"/>
            </a:br>
            <a:r>
              <a:rPr lang="ru-RU" sz="1800" dirty="0"/>
              <a:t>7. Извештаји о постигнућима ученика на ЗИ (последње две школске године) и анализе резултата са</a:t>
            </a:r>
            <a:br>
              <a:rPr lang="ru-RU" sz="1800" dirty="0"/>
            </a:br>
            <a:r>
              <a:rPr lang="ru-RU" sz="1800" dirty="0"/>
              <a:t>мерама за унапређивање (ако постоје)</a:t>
            </a:r>
            <a:br>
              <a:rPr lang="ru-RU" sz="1800" dirty="0"/>
            </a:br>
            <a:r>
              <a:rPr lang="ru-RU" sz="1800" dirty="0"/>
              <a:t>8. Извештаји просветних саветника и просветних инспектора – само ванредни инспекцијски надзор</a:t>
            </a:r>
            <a:br>
              <a:rPr lang="ru-RU" sz="1800" dirty="0"/>
            </a:br>
            <a:r>
              <a:rPr lang="ru-RU" sz="1800" dirty="0"/>
              <a:t>(последње две школске године)</a:t>
            </a:r>
            <a:br>
              <a:rPr lang="ru-RU" sz="1800" dirty="0"/>
            </a:br>
            <a:r>
              <a:rPr lang="ru-RU" sz="1800" dirty="0"/>
              <a:t>9. Запажања директора, помоћника директора и стручних сарадника о квалитету наставе (анализе након</a:t>
            </a:r>
            <a:br>
              <a:rPr lang="ru-RU" sz="1800" dirty="0"/>
            </a:br>
            <a:r>
              <a:rPr lang="ru-RU" sz="1800" dirty="0"/>
              <a:t>посећених часова, а не формулари са посећених часова)</a:t>
            </a:r>
            <a:br>
              <a:rPr lang="ru-RU" sz="1800" dirty="0"/>
            </a:br>
            <a:r>
              <a:rPr lang="ru-RU" sz="1800" dirty="0"/>
              <a:t>10. Извештај о праћењу инклузивног образовања у школи</a:t>
            </a:r>
            <a:br>
              <a:rPr lang="ru-RU" sz="1800" dirty="0"/>
            </a:br>
            <a:r>
              <a:rPr lang="ru-RU" sz="1800" dirty="0"/>
              <a:t>11. Извештај о праћењу безбедности ученика</a:t>
            </a:r>
            <a:br>
              <a:rPr lang="ru-RU" sz="1800" dirty="0"/>
            </a:br>
            <a:r>
              <a:rPr lang="ru-RU" sz="1800" dirty="0"/>
              <a:t>12. Други бројчани и аналитички подаци (анализа стања, осипање, број и распоред ИОП-а и др.)</a:t>
            </a:r>
            <a:br>
              <a:rPr lang="ru-RU" sz="1800" dirty="0"/>
            </a:br>
            <a:r>
              <a:rPr lang="ru-RU" sz="1800" dirty="0"/>
              <a:t>13. Извештаје проистекле из истраживања које је школа спровела пре свега о праћењу задовољства</a:t>
            </a:r>
            <a:br>
              <a:rPr lang="ru-RU" sz="1800" dirty="0"/>
            </a:br>
            <a:r>
              <a:rPr lang="ru-RU" sz="1800" dirty="0"/>
              <a:t>ученика, родитеља/старатеља </a:t>
            </a:r>
            <a:br>
              <a:rPr lang="ru-RU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43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1.3. Документа за непосредан увид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100" b="1" dirty="0"/>
              <a:t>Списак школских докумената која су предмет анализе током поступка спољашњег</a:t>
            </a:r>
            <a:br>
              <a:rPr lang="ru-RU" sz="3100" b="1" dirty="0"/>
            </a:br>
            <a:r>
              <a:rPr lang="ru-RU" sz="3100" b="1" dirty="0"/>
              <a:t>вредновања ( обезбедити у просторији за рад тима </a:t>
            </a:r>
            <a:r>
              <a:rPr lang="ru-RU" sz="3100" b="1" dirty="0" smtClean="0"/>
              <a:t>):</a:t>
            </a:r>
          </a:p>
          <a:p>
            <a:pPr marL="0" indent="0">
              <a:buNone/>
            </a:pP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dirty="0"/>
              <a:t>- Електронски дневници (увид уз одговорно лице)</a:t>
            </a:r>
            <a:br>
              <a:rPr lang="ru-RU" sz="3100" dirty="0"/>
            </a:br>
            <a:r>
              <a:rPr lang="ru-RU" sz="3100" dirty="0"/>
              <a:t>- Записници стручних тела, органа и тимова</a:t>
            </a:r>
            <a:br>
              <a:rPr lang="ru-RU" sz="3100" dirty="0"/>
            </a:br>
            <a:r>
              <a:rPr lang="ru-RU" sz="3100" dirty="0"/>
              <a:t>- Педагошка документација наставника (узорак)</a:t>
            </a:r>
            <a:br>
              <a:rPr lang="ru-RU" sz="3100" dirty="0"/>
            </a:br>
            <a:r>
              <a:rPr lang="ru-RU" sz="3100" dirty="0"/>
              <a:t>- ИОП-и (сви или узорак )</a:t>
            </a:r>
            <a:br>
              <a:rPr lang="ru-RU" sz="3100" dirty="0"/>
            </a:br>
            <a:r>
              <a:rPr lang="ru-RU" sz="3100" dirty="0"/>
              <a:t>- Пројектна документација</a:t>
            </a:r>
            <a:br>
              <a:rPr lang="ru-RU" sz="3100" dirty="0"/>
            </a:br>
            <a:r>
              <a:rPr lang="ru-RU" sz="3100" dirty="0"/>
              <a:t>- Портфолио наставника (узорак)</a:t>
            </a:r>
            <a:br>
              <a:rPr lang="ru-RU" sz="3100" dirty="0"/>
            </a:br>
            <a:r>
              <a:rPr lang="ru-RU" sz="3100" dirty="0"/>
              <a:t>- Припреме наставника од почетка школске 2023/24. године (узорак).</a:t>
            </a:r>
            <a:br>
              <a:rPr lang="ru-RU" sz="3100" dirty="0"/>
            </a:br>
            <a:r>
              <a:rPr lang="ru-RU" sz="3100" dirty="0"/>
              <a:t>- Писани задаци, контролне вежбе, иницијални и завршни тестови и друге провере</a:t>
            </a:r>
            <a:br>
              <a:rPr lang="ru-RU" sz="3100" dirty="0"/>
            </a:br>
            <a:r>
              <a:rPr lang="ru-RU" sz="3100" dirty="0"/>
              <a:t>(узорак)</a:t>
            </a:r>
            <a:br>
              <a:rPr lang="ru-RU" sz="3100" dirty="0"/>
            </a:br>
            <a:r>
              <a:rPr lang="ru-RU" sz="3100" dirty="0"/>
              <a:t>- Аналитички извештаји које припремају тимови и појединци у школи (истраживања,</a:t>
            </a:r>
            <a:br>
              <a:rPr lang="ru-RU" sz="3100" dirty="0"/>
            </a:br>
            <a:r>
              <a:rPr lang="ru-RU" sz="3100" dirty="0"/>
              <a:t>рефлексивна пракса, акционо истраживање, резултати тестирања и др.)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1.4. Документа за опсервирани час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Списак докумената који се користе (анализирају) на часу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Наставници чији ће часови бити </a:t>
            </a:r>
            <a:r>
              <a:rPr lang="ru-RU" dirty="0" smtClean="0"/>
              <a:t>посећени, </a:t>
            </a:r>
            <a:r>
              <a:rPr lang="ru-RU" dirty="0"/>
              <a:t>остављају на месту седења спољашњег евалуатора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- Годишњи – глобални план рада наставника</a:t>
            </a:r>
            <a:br>
              <a:rPr lang="ru-RU" dirty="0"/>
            </a:br>
            <a:r>
              <a:rPr lang="ru-RU" dirty="0"/>
              <a:t>- Оперативне/ месечне планове рада наставника за текућу школску годину</a:t>
            </a:r>
            <a:br>
              <a:rPr lang="ru-RU" dirty="0"/>
            </a:br>
            <a:r>
              <a:rPr lang="ru-RU" dirty="0"/>
              <a:t>- ИОП-и у одељењу</a:t>
            </a:r>
            <a:br>
              <a:rPr lang="ru-RU" dirty="0"/>
            </a:br>
            <a:r>
              <a:rPr lang="ru-RU" dirty="0"/>
              <a:t>- Припрема за час који се прати</a:t>
            </a:r>
            <a:br>
              <a:rPr lang="ru-RU" dirty="0"/>
            </a:br>
            <a:r>
              <a:rPr lang="ru-RU" dirty="0"/>
              <a:t>- Педагошку свеску наставника</a:t>
            </a:r>
            <a:br>
              <a:rPr lang="ru-RU" dirty="0"/>
            </a:br>
            <a:r>
              <a:rPr lang="ru-RU" dirty="0"/>
              <a:t>- Портфолио ученика (узорак)</a:t>
            </a:r>
            <a:br>
              <a:rPr lang="ru-RU" dirty="0"/>
            </a:br>
            <a:r>
              <a:rPr lang="ru-RU" dirty="0"/>
              <a:t>- Свеске ученика (узорак)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2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1.5. Гугл упитници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По пријему Дописа, директор добија линкове за 3 Гугл анкете, које треба проследити: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Ученицима;</a:t>
            </a:r>
          </a:p>
          <a:p>
            <a:pPr>
              <a:buFontTx/>
              <a:buChar char="-"/>
            </a:pPr>
            <a:r>
              <a:rPr lang="sr-Cyrl-RS" dirty="0" smtClean="0"/>
              <a:t>Родитељима;</a:t>
            </a:r>
          </a:p>
          <a:p>
            <a:pPr>
              <a:buFontTx/>
              <a:buChar char="-"/>
            </a:pPr>
            <a:r>
              <a:rPr lang="sr-Cyrl-RS" dirty="0" smtClean="0"/>
              <a:t>Наставницима.  </a:t>
            </a:r>
          </a:p>
          <a:p>
            <a:pPr>
              <a:buFontTx/>
              <a:buChar char="-"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(приспели одговори саветници користе ради „укрштања“ са осталим подацима и информацијама)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9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1.6. Први дан посете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endParaRPr lang="sr-Cyrl-RS" dirty="0" smtClean="0"/>
          </a:p>
          <a:p>
            <a:pPr>
              <a:buFontTx/>
              <a:buChar char="-"/>
            </a:pPr>
            <a:endParaRPr lang="sr-Cyrl-RS" dirty="0"/>
          </a:p>
          <a:p>
            <a:pPr>
              <a:buFontTx/>
              <a:buChar char="-"/>
            </a:pPr>
            <a:r>
              <a:rPr lang="sr-Cyrl-RS" dirty="0" smtClean="0"/>
              <a:t>Опсервација наставних часова за које школа добија распоред од саветника тог јутра у папирној форми (највећи број опсервација саветници обављају 1. дана посете, а сутрадан знатно мањи број);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479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СПОЉАШЊЕ  ВРЕДНОВАЊЕ  ШКОЛЕ</vt:lpstr>
      <vt:lpstr>Решење о годишњем плану спољашњег  вредновања...</vt:lpstr>
      <vt:lpstr>1. Информација од ШУ</vt:lpstr>
      <vt:lpstr>1.1. По пријему Дописа, истог дана достављамо...</vt:lpstr>
      <vt:lpstr>1.2. Документи за слање до предвиђеног рока пре доласка саветника</vt:lpstr>
      <vt:lpstr>1.3. Документа за непосредан увид</vt:lpstr>
      <vt:lpstr>1.4. Документа за опсервирани час</vt:lpstr>
      <vt:lpstr>1.5. Гугл упитници</vt:lpstr>
      <vt:lpstr>1.6. Први дан посете</vt:lpstr>
      <vt:lpstr>1.7. Други дан посете </vt:lpstr>
      <vt:lpstr>2. Опсервација часа</vt:lpstr>
      <vt:lpstr>2.1. Модел  писане  припреме </vt:lpstr>
      <vt:lpstr>2.2. Портфолио наставника</vt:lpstr>
      <vt:lpstr>2.3. Педагошка свеска (формативно оцењивање)</vt:lpstr>
      <vt:lpstr>2.3.1.  Предлог модела  педагошке свеске/ документације</vt:lpstr>
      <vt:lpstr>2.4. Портфолио ученика (фасцикла/ регистратор)</vt:lpstr>
      <vt:lpstr>2.5. Чек листе за опсервацију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W10</dc:creator>
  <cp:lastModifiedBy>W10</cp:lastModifiedBy>
  <cp:revision>50</cp:revision>
  <dcterms:created xsi:type="dcterms:W3CDTF">2023-10-06T13:39:54Z</dcterms:created>
  <dcterms:modified xsi:type="dcterms:W3CDTF">2023-10-09T20:13:34Z</dcterms:modified>
</cp:coreProperties>
</file>